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9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560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473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838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369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7346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085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368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48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392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316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EAAF0-2DEF-42BD-BA4B-1C8F2DA64A1B}" type="datetimeFigureOut">
              <a:rPr lang="th-TH" smtClean="0"/>
              <a:t>05/12/59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3073-CA03-4545-8697-6244310639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900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The Forest</a:t>
            </a:r>
            <a:endParaRPr lang="th-TH" sz="8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5400" b="1" dirty="0">
                <a:solidFill>
                  <a:schemeClr val="bg1"/>
                </a:solidFill>
              </a:rPr>
              <a:t>ทรัพยากรป่าไม้ในประเทศไทย</a:t>
            </a:r>
          </a:p>
        </p:txBody>
      </p:sp>
    </p:spTree>
    <p:extLst>
      <p:ext uri="{BB962C8B-B14F-4D97-AF65-F5344CB8AC3E}">
        <p14:creationId xmlns:p14="http://schemas.microsoft.com/office/powerpoint/2010/main" val="73022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source</a:t>
            </a:r>
            <a:endParaRPr lang="th-TH" sz="6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https://sites.google.com/site/pitchathak78/kar-xnuraks-sing-waedlxm/withi-xnuraks-thraphyakr-pa-mi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https://www.m-society.go.th/ewt_news.php?nid=12324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The Code</a:t>
            </a:r>
            <a:endParaRPr lang="th-TH" sz="6000" b="1" dirty="0">
              <a:solidFill>
                <a:schemeClr val="bg1"/>
              </a:solidFill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7" y="1584991"/>
            <a:ext cx="10252646" cy="48031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33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65" y="1666876"/>
            <a:ext cx="10323269" cy="4802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The Code</a:t>
            </a:r>
            <a:endParaRPr lang="th-TH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The Code</a:t>
            </a:r>
            <a:endParaRPr lang="th-TH" sz="6000" b="1" dirty="0">
              <a:solidFill>
                <a:schemeClr val="bg1"/>
              </a:solidFill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749" y="1690688"/>
            <a:ext cx="9418501" cy="4802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5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The Code</a:t>
            </a:r>
            <a:endParaRPr lang="th-TH" sz="6000" b="1" dirty="0">
              <a:solidFill>
                <a:schemeClr val="bg1"/>
              </a:solidFill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74" y="1690688"/>
            <a:ext cx="9432052" cy="4802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945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55710"/>
            <a:ext cx="10515600" cy="564063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th-TH" dirty="0">
                <a:solidFill>
                  <a:schemeClr val="bg1"/>
                </a:solidFill>
              </a:rPr>
              <a:t>	ในขณะที่ทุกอย่างกำลังพัฒนามากขึ้น แต่มีบางอย่างกำลังจะใกล้หมดไปนั่นคือทรัพยากรธรรมชาตินั่นเอง ป่าไม้อยู่คู่โลกมานานกว่ามนุษย์หลายล้านปีนัก แต่ก็อาจจะหมดไปเพราะมนุษย์  เราได้มีการรวบรวมสถิติการทำผิดกฏหมายเกี่ยวกับป่าไม้ในปี 2557-2558 ไว้ดังนี้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47" y="1617970"/>
            <a:ext cx="10225454" cy="50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9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100"/>
            <a:ext cx="10515600" cy="5491163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	</a:t>
            </a:r>
            <a:r>
              <a:rPr lang="th-TH" dirty="0">
                <a:solidFill>
                  <a:schemeClr val="bg1"/>
                </a:solidFill>
              </a:rPr>
              <a:t>จะเห็นได้ว่า อัตราการกระทำผิดกฏหมายกับทรัพยากรป่าไม้สูงที่สุดคือช่วงเดือนตุลาคม 2557 และในช่วงเดือนเมษายนปี 2558 มีอัตราการกระทำการผิดกฏหมายกับทรัพยากรป่าไม้ต่ำที่สุด ในเดือนมิถุนายน 2558 มีการบุกรุกป่าไม้มากที่สุดและเดือนมกราคม 2558 มีการบุกรุกป่าไม้น้อยที่สุด โดยจะสังเกตได้ว่าอัตราการทำผิดกฏหมายเฉลี่ยมีผลต่อการบุกรุกป่าไม้ คือ สองอย่างนี้จะควบคู่กันไป ถ้าการทำผิดกฏหมายไม่เยอะ ก็จะบุรุกไม่เยอะ ยกเว้นแต่ในเดือนตุลาคม 2557 ที่มีอัตราการทำผิดกฎหมายสูงมาก</a:t>
            </a:r>
          </a:p>
          <a:p>
            <a:pPr marL="0" indent="0">
              <a:buNone/>
            </a:pPr>
            <a:endParaRPr lang="th-TH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7241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01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731"/>
            <a:ext cx="10515600" cy="5869232"/>
          </a:xfrm>
        </p:spPr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จากการกระทำผิดกฏหมายและการทำลายป่า นี่คือกราฟแสดงผลรวมของพื้นที่ทรัพยากรป่าไม้ในแต่ละภูมิภาค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8018"/>
            <a:ext cx="10487025" cy="52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8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62" y="272562"/>
            <a:ext cx="10861431" cy="5675801"/>
          </a:xfrm>
        </p:spPr>
        <p:txBody>
          <a:bodyPr/>
          <a:lstStyle/>
          <a:p>
            <a:pPr marL="457200" lvl="1" indent="0">
              <a:buNone/>
            </a:pPr>
            <a:r>
              <a:rPr lang="th-TH" dirty="0">
                <a:solidFill>
                  <a:schemeClr val="bg1"/>
                </a:solidFill>
              </a:rPr>
              <a:t>	ซึ่งจากกราฟจะเห็นได้ว่าภาคเหนือมีพื้นที่ป่าไม้มากที่สุดอย่างโดดเด่น ในปีพ.ศ. 2516 กราฟแสดงพื้นที่ของทรัพยากรป่าไม้สูงมาก แสดงถึงความอุดมสมบูรณ์ และได้ค่อยๆลดลงจนน้อยที่สุดที่ปีพ.ศ. 2541 ซึ่งแสดงให้เห็นว่าเราได้ใช้ทรัพยากรป่าไม้อย่างสิ้นเปลืองและลดลงอย่างรวดเร็วและต่อเนื่อง แต่ในปีพ.ศ. 2543 ก็ได้เพิ่มขึ้นมา และค่อนข้างคงที่ ซึ่งแสดงให้เห็นว่าประเทศไทยได้มีการตื่นตัวเรื่องทรพัยากรป่าไม้ที่ลดลง และได้ช่วยกันฟื้นฟูสภาพป่าไม้ให้มากขึ้น</a:t>
            </a:r>
          </a:p>
          <a:p>
            <a:pPr marL="457200" lvl="1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โดยมีกราฟแสดงอัตราการฟื้นฟูสภาพป่าไม้ในแต่ละปีดังนี้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69" y="2181330"/>
            <a:ext cx="8959362" cy="4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2368"/>
            <a:ext cx="10515600" cy="56845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th-TH" dirty="0">
                <a:solidFill>
                  <a:schemeClr val="bg1"/>
                </a:solidFill>
              </a:rPr>
              <a:t>จะสังเกตได้ว่าในปี ค.ศ.2008 ซึ่งตรงกับปีพ.ศ. 2551 มีอัตราการฟื้นฟูป่าไม้สูงที่สุด ซึ่งค่อนข้างสอดคล้องกับกราฟแสดงทรัพยากรป่าไม้ในปี พ.ศ.2551 ซึ่งในช่วงนั้นมีการตื่นตัวที่จะช่วยกันรักษาและฟื้นฟูทรัพยกรป่าไม้กันมากขึ้นจนทำให้กราฟกลับมาคงที่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ในการฟื้นฟูและรักษาทรัพยากรป่าไม้มีหลายวิธี และเป็นหน้าที่ของทุกๆคน โดยจะเสนอวิธีการช่วยฟื้นฟูและรักษาทรัพยากรป่าไม้ดังนี้</a:t>
            </a:r>
          </a:p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1. การกำหนดนโยบายป่าไม้แห่งชาติ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นโยบายป่าไม้แห่งชาติ มีอยู่ 20 ข้อที่สำคัญ คือ การกำหนดให้มีพื้นที่ป่าไม้ทั่วประเทศอย่างน้อยในอัตราร้อยละ 40 ของพื้นที่ประเทศ เป็นการกำหนดแนวทางการจัดการและ การพัฒนาป่าไม้ในระยะยาว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 2. การปลูกป่า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เป็น การดำเนินงานด้านการอนุรักษ์ป่าไม้อย่างหนึ่ง เมื่อป่าไม้ในพื้นที่ถูกตัดฟันลงไม่ว่ากรณีใดก็ตามนโยบายการรักษาป่าไม้จะกำหนดให้มีการปลูกป่าขึ้นทดแทนและส่งเสริมให้มีการ ปลูกสร้างสวนป่าทุกรูปแบบ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589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3238"/>
            <a:ext cx="10515600" cy="576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3. การป้องกันไฟไหม้ป่า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ไฟไหม้ป่าถือว่าเป็นอันตรายร้ายแรงที่เกิดขึ้นกับป่าไม้การฟื้นฟูกระทำได้ ยากมาก ไฟไหม้ป่าเกิดจากการกระทำของมนุษย์ จากความประมาทเลินเล่อ ทำให้ต้นไม้บางส่วนอาจตาย บางส่วนอาจชะงัก การเจริญเติบโต และบางแห่งอาจตายหมด หากเกิดซ้ำแล้วซ้ำเล่าจนพืชหมดโอกาสแพร่พันธุ์ได้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4. การป้องกันการบุกรุกทำลายป่า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การบุกรุกการทำลายป่าไม้ในปัจจุบัน จะเพิ่มความรุนแรงมากขึ้น การป้องกันทำได้โดย การทำหลักเขตป้ายหรือเครื่องหมายให้ชัดเจนเพื่อบอกให้รู้ว่า เป็นเขตป่าประเภทใด การแก้ปัญหานี้สำคัญที่สุดอยู่ที่ การปฏิบัติของเจ้าหน้าที่ของรัฐที่เป็นไปด้วยความเที่ยงตรง เอาจริงเอาจัง และมีความซื่อสัตย์ต่ออาชีพและ       หน้าที่ปฏิบัติตามตัวบทกฎหมายและพระราช บัญญัติป่าไม้อย่าง เคร่งครัดจะสามารถป้องกันการทำลายป่าในทุกรูปแบบได้ </a:t>
            </a:r>
          </a:p>
        </p:txBody>
      </p:sp>
    </p:spTree>
    <p:extLst>
      <p:ext uri="{BB962C8B-B14F-4D97-AF65-F5344CB8AC3E}">
        <p14:creationId xmlns:p14="http://schemas.microsoft.com/office/powerpoint/2010/main" val="132708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85" y="509953"/>
            <a:ext cx="10515600" cy="5965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5. การใช้วัสดุทดแทนไม้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ในการก่อสร้างต่าง ๆ ไม่ว่าจะเป็นบ้านเรือน หรือสิ่งก่อสร้างอื่นที่เคยใช้ไม้ดั้งเดิม เช่น การสร้างสะพานเพื่อทดแทนสะพานเก่าที่ชำรุด ควรจะใช้เหล็กทำสะพานให้รถวิ่งชั่วคราว ก่อนจะมีสะพานใหม่               ที่ถาวรและสร้างได้ด้วยวัสดุอื่นแทนไม้</a:t>
            </a:r>
          </a:p>
          <a:p>
            <a:pPr marL="0" indent="0">
              <a:buNone/>
            </a:pPr>
            <a:endParaRPr lang="th-TH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6. การใช้ไม้อย่างมีประสิทธิภาพ / ประหยัด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เป็น การนำเนื้อไม้มาใช้ให้เกิดประโยชน์มากที่สุด โดยใช้ทุกส่วนของต้น เช่น ไม้ที่เหลือจากการแปรรูป นำมาใช้เป็นวัสดุก่อสร้างแล้วสามารถนำ ไปเป็นวัตถุดิบทำไม้อัด ไม้ปาร์เก้ชิ้นไม้สับ (</a:t>
            </a:r>
            <a:r>
              <a:rPr lang="en-US" dirty="0">
                <a:solidFill>
                  <a:schemeClr val="bg1"/>
                </a:solidFill>
              </a:rPr>
              <a:t>Chip board) </a:t>
            </a:r>
            <a:r>
              <a:rPr lang="th-TH" dirty="0">
                <a:solidFill>
                  <a:schemeClr val="bg1"/>
                </a:solidFill>
              </a:rPr>
              <a:t>ไม้ประสาน (</a:t>
            </a:r>
            <a:r>
              <a:rPr lang="en-US" dirty="0">
                <a:solidFill>
                  <a:schemeClr val="bg1"/>
                </a:solidFill>
              </a:rPr>
              <a:t>Particle board) </a:t>
            </a:r>
            <a:r>
              <a:rPr lang="th-TH" dirty="0">
                <a:solidFill>
                  <a:schemeClr val="bg1"/>
                </a:solidFill>
              </a:rPr>
              <a:t>ทำเครื่องใช้ขนาดเล็ก เช่น แจกัน ที่เขี่ยบุหรี่ ของชำร่วย เป็นต้น ส่วนไม้ทีนำมาแปรรูปเพื่อใช้ในการก่อสร้างหรือเพื่อการอื่น ควรปรับปรุง คุณภาพไม้ ก่อนนำมาใช้ประโยชน์              เช่น การอาบน้ำยาไม้อบให้แห้งเพื่อยึดอายุการใช้งานให้ยาวนานออกไป</a:t>
            </a:r>
          </a:p>
        </p:txBody>
      </p:sp>
    </p:spTree>
    <p:extLst>
      <p:ext uri="{BB962C8B-B14F-4D97-AF65-F5344CB8AC3E}">
        <p14:creationId xmlns:p14="http://schemas.microsoft.com/office/powerpoint/2010/main" val="11252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408" y="492369"/>
            <a:ext cx="10515600" cy="5807686"/>
          </a:xfrm>
        </p:spPr>
        <p:txBody>
          <a:bodyPr/>
          <a:lstStyle/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7. การพยายามนำไม้ที่ไม่เคยใช้ประโยชน์มาใช้ 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ไม้ที่ไม่เคยนำมาใช้ประโยชน์มาก่อน เช่น ไม้มะพร้าว ต้นตาล ไม้ยางพารา นำมาทำเครื่องใช้ในครัวเรือนได้หลายชนิด อาทิ ตู้ เตียง โต๊ะ ก่อนนำมาใช้ประโยชน์ ควรปรับปรุงคุณภาพไม้ก่อน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b="1" u="sng" dirty="0">
                <a:solidFill>
                  <a:schemeClr val="bg1"/>
                </a:solidFill>
              </a:rPr>
              <a:t>8. ส่งเสริม ประชาสัมพันธ์ ให้การศึกษา ให้เยาวชนและประชาชน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	การได้ตระหนักถึงความสำคัญของป่าไม้ สร้างจิตสำนึกในการอนุรักษ์ และช่วยกันดูแลในการรักษาทรัพยากรป่าไม้ เหมือนกับที่เรารักษาและหวงแหนสิ่งของที่เป็นสมบัติของเราเอง</a:t>
            </a:r>
          </a:p>
        </p:txBody>
      </p:sp>
      <p:pic>
        <p:nvPicPr>
          <p:cNvPr id="1026" name="Picture 2" descr="ผลการค้นหารูปภาพสำหรับ tre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293" y="3372629"/>
            <a:ext cx="4658458" cy="348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40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50</Words>
  <Application>Microsoft Office PowerPoint</Application>
  <PresentationFormat>แบบจอกว้าง</PresentationFormat>
  <Paragraphs>37</Paragraphs>
  <Slides>14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0" baseType="lpstr">
      <vt:lpstr>Angsana New</vt:lpstr>
      <vt:lpstr>Arial</vt:lpstr>
      <vt:lpstr>Calibri</vt:lpstr>
      <vt:lpstr>Calibri Light</vt:lpstr>
      <vt:lpstr>Cordia New</vt:lpstr>
      <vt:lpstr>Office Theme</vt:lpstr>
      <vt:lpstr>The Forest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source</vt:lpstr>
      <vt:lpstr>The Code</vt:lpstr>
      <vt:lpstr>The Code</vt:lpstr>
      <vt:lpstr>The Code</vt:lpstr>
      <vt:lpstr>The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Forest</dc:title>
  <dc:creator>Ajapahappz .</dc:creator>
  <cp:lastModifiedBy>Chinnatan Chattong</cp:lastModifiedBy>
  <cp:revision>23</cp:revision>
  <dcterms:created xsi:type="dcterms:W3CDTF">2016-12-03T08:26:40Z</dcterms:created>
  <dcterms:modified xsi:type="dcterms:W3CDTF">2016-12-05T16:46:12Z</dcterms:modified>
</cp:coreProperties>
</file>